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269" r:id="rId3"/>
    <p:sldId id="270" r:id="rId4"/>
    <p:sldId id="272" r:id="rId5"/>
    <p:sldId id="258" r:id="rId6"/>
    <p:sldId id="259" r:id="rId7"/>
    <p:sldId id="263" r:id="rId8"/>
    <p:sldId id="260" r:id="rId9"/>
    <p:sldId id="262" r:id="rId10"/>
    <p:sldId id="261" r:id="rId11"/>
    <p:sldId id="265" r:id="rId12"/>
    <p:sldId id="266" r:id="rId13"/>
    <p:sldId id="267" r:id="rId14"/>
    <p:sldId id="268" r:id="rId15"/>
    <p:sldId id="273" r:id="rId16"/>
    <p:sldId id="274" r:id="rId17"/>
    <p:sldId id="278" r:id="rId18"/>
    <p:sldId id="276" r:id="rId19"/>
    <p:sldId id="277" r:id="rId20"/>
    <p:sldId id="279" r:id="rId21"/>
    <p:sldId id="281" r:id="rId22"/>
    <p:sldId id="285" r:id="rId23"/>
    <p:sldId id="280" r:id="rId24"/>
    <p:sldId id="282" r:id="rId25"/>
    <p:sldId id="283" r:id="rId26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8" autoAdjust="0"/>
    <p:restoredTop sz="91369" autoAdjust="0"/>
  </p:normalViewPr>
  <p:slideViewPr>
    <p:cSldViewPr>
      <p:cViewPr varScale="1">
        <p:scale>
          <a:sx n="103" d="100"/>
          <a:sy n="103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128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59D879D-5410-4C98-94FC-43E51267ADF6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D11561-3569-4FD5-9436-979036065D1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F97BDE9-1732-46ED-A3F0-57302D5D385E}" type="datetimeFigureOut">
              <a:rPr lang="de-DE" smtClean="0"/>
              <a:t>31.08.2016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C2A9B5-D2ED-48F0-AE64-1D516F00D1F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248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11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50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65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14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71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166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875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622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62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8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88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41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582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781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425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2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14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39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2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29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7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10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96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A9B5-D2ED-48F0-AE64-1D516F00D1F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7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F85E-BB8E-4F5B-AABA-46808DB60BB3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45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131-2C1E-4E52-82FE-F500D55A5492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5683-3620-4E84-B431-700863E9A04C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59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BD58-3379-4820-A528-7D9A1A748A84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59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z="4400" smtClean="0"/>
              <a:t>NewRPL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en-US" smtClean="0"/>
              <a:t>A new twist on RPL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619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" y="6309320"/>
            <a:ext cx="1057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A4CA68-3139-450D-8772-991E8065931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612000" y="1188000"/>
            <a:ext cx="1872000" cy="118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0C98117-0D91-4D9E-B354-A941525DCB68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14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A1FB-D66E-4BC9-AF5F-3241F44A82D8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23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C6D-D965-41EA-99FC-3BCD43335CF1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17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B5E-4C46-48DB-BF10-1A34836C3288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03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BFD7-DAD7-4C0A-9BC6-70BDD7F50453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553-427C-4357-9B11-4CA199DECDE5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5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BFCA-45DF-4980-BBF4-2F92D4E1B070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17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C815-734A-49A3-8A30-969561CB0C21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19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17C9-1AB2-4CE8-8746-56BED4DC4552}" type="datetime1">
              <a:rPr lang="de-DE" smtClean="0"/>
              <a:t>31.08.2016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342F-F300-4708-80AC-F5A30FBB8F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4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noProof="0" dirty="0" smtClean="0"/>
              <a:t>ewRPL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A new twist on RPL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" y="6309320"/>
            <a:ext cx="10572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Speed</a:t>
            </a:r>
            <a:endParaRPr lang="en-US" sz="28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Lists</a:t>
            </a:r>
          </a:p>
          <a:p>
            <a:pPr lvl="1"/>
            <a:r>
              <a:rPr lang="en-US" noProof="0" dirty="0" smtClean="0">
                <a:solidFill>
                  <a:srgbClr val="92D050"/>
                </a:solidFill>
              </a:rPr>
              <a:t> {1 2 3 4 5 6 7 8 9}</a:t>
            </a:r>
            <a:br>
              <a:rPr lang="en-US" noProof="0" dirty="0" smtClean="0">
                <a:solidFill>
                  <a:srgbClr val="92D050"/>
                </a:solidFill>
              </a:rPr>
            </a:br>
            <a:r>
              <a:rPr lang="en-US" sz="2300" noProof="0" dirty="0" smtClean="0">
                <a:solidFill>
                  <a:srgbClr val="92D050"/>
                </a:solidFill>
              </a:rPr>
              <a:t>&lt;&lt; TICKS SWAP 1 1000 START DUP TAIL SWAP HEAD ADD NEXT TICKS ROT - 1E6 / &gt;&gt;</a:t>
            </a:r>
          </a:p>
          <a:p>
            <a:pPr lvl="1"/>
            <a:r>
              <a:rPr lang="en-US" sz="2300" noProof="0" dirty="0" smtClean="0"/>
              <a:t>Note: „+“ and „ADD“ exchanged</a:t>
            </a:r>
          </a:p>
          <a:p>
            <a:pPr lvl="1"/>
            <a:r>
              <a:rPr lang="en-US" sz="2300" noProof="0" dirty="0" smtClean="0"/>
              <a:t>HP50G ~12.8 sec  CL50NR~0.53 </a:t>
            </a:r>
            <a:r>
              <a:rPr lang="en-US" sz="2300" noProof="0" dirty="0" smtClean="0">
                <a:sym typeface="Wingdings" panose="05000000000000000000" pitchFamily="2" charset="2"/>
              </a:rPr>
              <a:t></a:t>
            </a:r>
            <a:r>
              <a:rPr lang="en-US" sz="2300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~24x</a:t>
            </a:r>
            <a:endParaRPr lang="en-US" sz="2300" noProof="0" dirty="0" smtClean="0">
              <a:solidFill>
                <a:srgbClr val="FF0000"/>
              </a:solidFill>
            </a:endParaRPr>
          </a:p>
          <a:p>
            <a:pPr lvl="1"/>
            <a:r>
              <a:rPr lang="en-US" sz="2300" noProof="0" dirty="0" smtClean="0"/>
              <a:t>Size increased to 72 Elements</a:t>
            </a:r>
          </a:p>
          <a:p>
            <a:pPr lvl="1"/>
            <a:r>
              <a:rPr lang="en-US" sz="2300" noProof="0" dirty="0" smtClean="0"/>
              <a:t>HP50G ~21.8 sec  CL50NR~0.69 </a:t>
            </a:r>
            <a:r>
              <a:rPr lang="en-US" sz="2300" noProof="0" dirty="0" smtClean="0">
                <a:sym typeface="Wingdings" panose="05000000000000000000" pitchFamily="2" charset="2"/>
              </a:rPr>
              <a:t></a:t>
            </a:r>
            <a:r>
              <a:rPr lang="en-US" sz="2300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~31x</a:t>
            </a:r>
          </a:p>
          <a:p>
            <a:pPr lvl="1"/>
            <a:r>
              <a:rPr lang="en-US" sz="2300" noProof="0" dirty="0" smtClean="0">
                <a:sym typeface="Wingdings" panose="05000000000000000000" pitchFamily="2" charset="2"/>
              </a:rPr>
              <a:t>HP50G ~+70%       CL50NR ~+30%</a:t>
            </a:r>
            <a:endParaRPr lang="en-US" sz="2300" noProof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3"/>
            <a:ext cx="18722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2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1"/>
            <a:ext cx="5626968" cy="110872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noProof="0" dirty="0" smtClean="0"/>
              <a:t>WYSIWYG – not always</a:t>
            </a:r>
            <a:endParaRPr lang="en-US" noProof="0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4896544" cy="36702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21334012">
            <a:off x="4860046" y="4293469"/>
            <a:ext cx="1728192" cy="2505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0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1"/>
            <a:ext cx="5626968" cy="110872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noProof="0" dirty="0" smtClean="0"/>
              <a:t>WYSIWYG – not always</a:t>
            </a:r>
            <a:endParaRPr lang="en-US" noProof="0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4896544" cy="367024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88000"/>
            <a:ext cx="1853756" cy="11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Additional menu </a:t>
            </a:r>
          </a:p>
          <a:p>
            <a:pPr lvl="2"/>
            <a:r>
              <a:rPr lang="en-US" noProof="0" dirty="0" smtClean="0"/>
              <a:t>6 keys left of arrows losing their functions</a:t>
            </a:r>
          </a:p>
          <a:p>
            <a:pPr lvl="2"/>
            <a:r>
              <a:rPr lang="en-US" noProof="0" dirty="0" smtClean="0"/>
              <a:t>First and second menu switchable</a:t>
            </a:r>
          </a:p>
          <a:p>
            <a:pPr lvl="2"/>
            <a:r>
              <a:rPr lang="en-US" noProof="0" dirty="0" smtClean="0"/>
              <a:t>Long press shows content</a:t>
            </a:r>
          </a:p>
          <a:p>
            <a:pPr lvl="2"/>
            <a:r>
              <a:rPr lang="en-US" noProof="0" dirty="0" smtClean="0"/>
              <a:t>These keys lose their original functions</a:t>
            </a:r>
          </a:p>
          <a:p>
            <a:pPr lvl="2"/>
            <a:r>
              <a:rPr lang="en-US" noProof="0" dirty="0" smtClean="0"/>
              <a:t>STO – RCL mapped to HIST key</a:t>
            </a:r>
          </a:p>
          <a:p>
            <a:pPr lvl="2"/>
            <a:r>
              <a:rPr lang="en-US" noProof="0" dirty="0" smtClean="0"/>
              <a:t>Others will be mapped elsewhere</a:t>
            </a:r>
          </a:p>
          <a:p>
            <a:pPr lvl="2"/>
            <a:r>
              <a:rPr lang="en-US" dirty="0" smtClean="0"/>
              <a:t>Swap menus</a:t>
            </a:r>
          </a:p>
          <a:p>
            <a:pPr lvl="2"/>
            <a:r>
              <a:rPr lang="en-US" noProof="0" dirty="0" smtClean="0"/>
              <a:t>Toggle 2</a:t>
            </a:r>
            <a:r>
              <a:rPr lang="en-US" baseline="30000" noProof="0" dirty="0" smtClean="0"/>
              <a:t>nd</a:t>
            </a:r>
            <a:r>
              <a:rPr lang="en-US" noProof="0" dirty="0" smtClean="0"/>
              <a:t> menu on/off</a:t>
            </a:r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4" name="Ellipse 3"/>
          <p:cNvSpPr/>
          <p:nvPr/>
        </p:nvSpPr>
        <p:spPr>
          <a:xfrm>
            <a:off x="562645" y="2060848"/>
            <a:ext cx="1152128" cy="31637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467544" y="3068960"/>
            <a:ext cx="1080120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Gerade Verbindung mit Pfeil 6"/>
          <p:cNvCxnSpPr>
            <a:endCxn id="4" idx="6"/>
          </p:cNvCxnSpPr>
          <p:nvPr/>
        </p:nvCxnSpPr>
        <p:spPr>
          <a:xfrm flipH="1" flipV="1">
            <a:off x="1714773" y="2219033"/>
            <a:ext cx="1944216" cy="469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endCxn id="5" idx="6"/>
          </p:cNvCxnSpPr>
          <p:nvPr/>
        </p:nvCxnSpPr>
        <p:spPr>
          <a:xfrm flipH="1">
            <a:off x="1547664" y="2373966"/>
            <a:ext cx="2088232" cy="947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4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dirty="0" smtClean="0">
                <a:solidFill>
                  <a:prstClr val="black"/>
                </a:solidFill>
              </a:rPr>
              <a:t>ewRPL </a:t>
            </a:r>
            <a:r>
              <a:rPr lang="en-US" sz="4000" dirty="0">
                <a:solidFill>
                  <a:prstClr val="black"/>
                </a:solidFill>
              </a:rPr>
              <a:t>– CL50NR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Arrows functions</a:t>
            </a:r>
          </a:p>
          <a:p>
            <a:pPr lvl="1"/>
            <a:r>
              <a:rPr lang="en-US" noProof="0" dirty="0" smtClean="0"/>
              <a:t>Input mode</a:t>
            </a:r>
          </a:p>
          <a:p>
            <a:pPr lvl="2"/>
            <a:r>
              <a:rPr lang="en-US" noProof="0" dirty="0" smtClean="0"/>
              <a:t>Left </a:t>
            </a:r>
            <a:r>
              <a:rPr lang="en-US" noProof="0" dirty="0" smtClean="0">
                <a:sym typeface="Wingdings" panose="05000000000000000000" pitchFamily="2" charset="2"/>
              </a:rPr>
              <a:t> undo (8 levels) 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RS left  redo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up  UPDIR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(hold) up  HOME</a:t>
            </a:r>
          </a:p>
          <a:p>
            <a:pPr lvl="1"/>
            <a:r>
              <a:rPr lang="en-US" noProof="0" dirty="0" smtClean="0">
                <a:sym typeface="Wingdings" panose="05000000000000000000" pitchFamily="2" charset="2"/>
              </a:rPr>
              <a:t>Edit mode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left  BEGIN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right  END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(hold) left  COPY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(hold) right  PASTE</a:t>
            </a:r>
          </a:p>
          <a:p>
            <a:pPr lvl="2"/>
            <a:r>
              <a:rPr lang="en-US" noProof="0" dirty="0" smtClean="0">
                <a:sym typeface="Wingdings" panose="05000000000000000000" pitchFamily="2" charset="2"/>
              </a:rPr>
              <a:t>LS (hold) down CUT </a:t>
            </a:r>
          </a:p>
          <a:p>
            <a:pPr lvl="2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Ellipse 3"/>
          <p:cNvSpPr/>
          <p:nvPr/>
        </p:nvSpPr>
        <p:spPr>
          <a:xfrm>
            <a:off x="1547664" y="2996952"/>
            <a:ext cx="1080120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2483768" y="3212976"/>
            <a:ext cx="1080120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88000"/>
            <a:ext cx="1853756" cy="11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32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dirty="0" smtClean="0">
                <a:solidFill>
                  <a:prstClr val="black"/>
                </a:solidFill>
              </a:rPr>
              <a:t>ewRPL </a:t>
            </a:r>
            <a:r>
              <a:rPr lang="en-US" sz="4000" dirty="0">
                <a:solidFill>
                  <a:prstClr val="black"/>
                </a:solidFill>
              </a:rPr>
              <a:t>– CL50NR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as shift key</a:t>
            </a:r>
          </a:p>
          <a:p>
            <a:pPr lvl="1"/>
            <a:r>
              <a:rPr lang="en-US" dirty="0" smtClean="0"/>
              <a:t>ON + “+” or “-” </a:t>
            </a:r>
          </a:p>
          <a:p>
            <a:pPr lvl="2"/>
            <a:r>
              <a:rPr lang="en-US" dirty="0" smtClean="0"/>
              <a:t>change contrast</a:t>
            </a:r>
          </a:p>
          <a:p>
            <a:pPr lvl="1"/>
            <a:r>
              <a:rPr lang="en-US" dirty="0"/>
              <a:t>ON + SPC </a:t>
            </a:r>
          </a:p>
          <a:p>
            <a:pPr lvl="2"/>
            <a:r>
              <a:rPr lang="en-US" dirty="0" smtClean="0"/>
              <a:t>toggle </a:t>
            </a:r>
            <a:r>
              <a:rPr lang="en-US" dirty="0"/>
              <a:t>STD ,FIX ,SCI , </a:t>
            </a:r>
            <a:r>
              <a:rPr lang="en-US" dirty="0" smtClean="0"/>
              <a:t>ENG</a:t>
            </a:r>
          </a:p>
          <a:p>
            <a:pPr lvl="1"/>
            <a:r>
              <a:rPr lang="en-US" dirty="0" smtClean="0"/>
              <a:t>ON + “0” – ”9” </a:t>
            </a:r>
          </a:p>
          <a:p>
            <a:pPr lvl="2"/>
            <a:r>
              <a:rPr lang="en-US" dirty="0" smtClean="0"/>
              <a:t>set number of digits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+ Dot </a:t>
            </a:r>
          </a:p>
          <a:p>
            <a:pPr lvl="2"/>
            <a:r>
              <a:rPr lang="en-US" dirty="0"/>
              <a:t>toggle formats </a:t>
            </a:r>
            <a:endParaRPr lang="en-US" dirty="0" smtClean="0"/>
          </a:p>
          <a:p>
            <a:pPr lvl="1"/>
            <a:r>
              <a:rPr lang="en-US" dirty="0" smtClean="0"/>
              <a:t>ON + “÷” or “×”</a:t>
            </a:r>
          </a:p>
          <a:p>
            <a:pPr lvl="2"/>
            <a:r>
              <a:rPr lang="en-US" dirty="0" smtClean="0"/>
              <a:t>ENG change exponent</a:t>
            </a:r>
          </a:p>
          <a:p>
            <a:pPr lvl="1"/>
            <a:r>
              <a:rPr lang="en-US" dirty="0" smtClean="0"/>
              <a:t>ON + VAR or VAR(hold)</a:t>
            </a:r>
          </a:p>
          <a:p>
            <a:pPr lvl="2"/>
            <a:r>
              <a:rPr lang="en-US" dirty="0" smtClean="0"/>
              <a:t>Swap menus</a:t>
            </a:r>
          </a:p>
          <a:p>
            <a:pPr lvl="2"/>
            <a:r>
              <a:rPr lang="en-US" dirty="0" smtClean="0"/>
              <a:t>Hide or show 2</a:t>
            </a:r>
            <a:r>
              <a:rPr lang="en-US" baseline="30000" dirty="0" smtClean="0"/>
              <a:t>nd</a:t>
            </a:r>
            <a:r>
              <a:rPr lang="en-US" dirty="0" smtClean="0"/>
              <a:t>  Menu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899592" y="4581128"/>
            <a:ext cx="1656184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39552" y="5445224"/>
            <a:ext cx="360040" cy="21602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267744" y="4221088"/>
            <a:ext cx="288032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5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65104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Alpha Key toggles</a:t>
            </a:r>
          </a:p>
          <a:p>
            <a:pPr lvl="1"/>
            <a:r>
              <a:rPr lang="en-US" dirty="0" smtClean="0"/>
              <a:t>Capital letters </a:t>
            </a:r>
          </a:p>
          <a:p>
            <a:pPr lvl="1"/>
            <a:r>
              <a:rPr lang="en-US" dirty="0" smtClean="0"/>
              <a:t>Lower case</a:t>
            </a:r>
          </a:p>
          <a:p>
            <a:pPr lvl="1"/>
            <a:r>
              <a:rPr lang="en-US" dirty="0" smtClean="0"/>
              <a:t>Direct entry or</a:t>
            </a:r>
          </a:p>
          <a:p>
            <a:pPr lvl="1"/>
            <a:r>
              <a:rPr lang="en-US" dirty="0" smtClean="0"/>
              <a:t>Program entry</a:t>
            </a:r>
          </a:p>
          <a:p>
            <a:r>
              <a:rPr lang="en-US" dirty="0" smtClean="0"/>
              <a:t>Shifted Alpha available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S 6 “∡”  LS 6 “ ° ”</a:t>
            </a:r>
            <a:endParaRPr lang="en-US" dirty="0"/>
          </a:p>
          <a:p>
            <a:pPr lvl="1"/>
            <a:r>
              <a:rPr lang="en-US" dirty="0" smtClean="0"/>
              <a:t>LS (hold) 6 “</a:t>
            </a:r>
            <a:r>
              <a:rPr lang="en-US" dirty="0"/>
              <a:t> </a:t>
            </a:r>
            <a:r>
              <a:rPr lang="en-US" dirty="0" smtClean="0"/>
              <a:t>⁶ “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35613" y="2060848"/>
            <a:ext cx="288032" cy="3600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35613" y="2514072"/>
            <a:ext cx="288032" cy="3600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35613" y="3018128"/>
            <a:ext cx="288032" cy="3600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44957" y="3450175"/>
            <a:ext cx="288032" cy="3600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8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User interface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completion</a:t>
            </a:r>
          </a:p>
          <a:p>
            <a:pPr lvl="1"/>
            <a:r>
              <a:rPr lang="en-US" dirty="0" smtClean="0"/>
              <a:t>Start typing a command</a:t>
            </a:r>
          </a:p>
          <a:p>
            <a:pPr lvl="1"/>
            <a:r>
              <a:rPr lang="en-US" dirty="0" smtClean="0"/>
              <a:t>Match shows up in status area</a:t>
            </a:r>
          </a:p>
          <a:p>
            <a:pPr lvl="1"/>
            <a:r>
              <a:rPr lang="en-US" dirty="0" smtClean="0"/>
              <a:t>Scroll through available commands</a:t>
            </a:r>
          </a:p>
          <a:p>
            <a:pPr lvl="2"/>
            <a:r>
              <a:rPr lang="en-US" dirty="0"/>
              <a:t>Hold ALPHA and press </a:t>
            </a:r>
            <a:r>
              <a:rPr lang="en-US" dirty="0" smtClean="0"/>
              <a:t>Down or Up</a:t>
            </a:r>
          </a:p>
          <a:p>
            <a:pPr lvl="1"/>
            <a:r>
              <a:rPr lang="en-US" dirty="0" smtClean="0"/>
              <a:t>Limit search by additional letter</a:t>
            </a:r>
          </a:p>
          <a:p>
            <a:pPr lvl="1"/>
            <a:r>
              <a:rPr lang="en-US" dirty="0" smtClean="0"/>
              <a:t>Select command</a:t>
            </a:r>
          </a:p>
          <a:p>
            <a:pPr lvl="2"/>
            <a:r>
              <a:rPr lang="en-US" dirty="0" smtClean="0"/>
              <a:t>Hold ALPHA + right arrow</a:t>
            </a:r>
          </a:p>
          <a:p>
            <a:pPr lvl="1"/>
            <a:r>
              <a:rPr lang="en-US" dirty="0" smtClean="0"/>
              <a:t>Not in alphabetical order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6" y="1187999"/>
            <a:ext cx="1908000" cy="12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5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Numbers</a:t>
            </a:r>
          </a:p>
          <a:p>
            <a:pPr lvl="1"/>
            <a:r>
              <a:rPr lang="en-US" dirty="0" smtClean="0"/>
              <a:t>Precision up to 2000 digits</a:t>
            </a:r>
          </a:p>
          <a:p>
            <a:pPr lvl="1"/>
            <a:r>
              <a:rPr lang="en-US" dirty="0" smtClean="0"/>
              <a:t>Exponent up to ± 30000</a:t>
            </a:r>
          </a:p>
          <a:p>
            <a:pPr lvl="1"/>
            <a:r>
              <a:rPr lang="en-US" dirty="0" smtClean="0"/>
              <a:t>Approximate Numbers</a:t>
            </a:r>
          </a:p>
          <a:p>
            <a:pPr lvl="2"/>
            <a:r>
              <a:rPr lang="en-US" dirty="0" smtClean="0"/>
              <a:t>e.g. SQR(2)</a:t>
            </a:r>
          </a:p>
          <a:p>
            <a:pPr lvl="2"/>
            <a:r>
              <a:rPr lang="en-US" dirty="0" smtClean="0"/>
              <a:t>Denoted by a trailing dot</a:t>
            </a:r>
          </a:p>
          <a:p>
            <a:pPr lvl="1"/>
            <a:r>
              <a:rPr lang="en-US" dirty="0" smtClean="0"/>
              <a:t>Exact numbers</a:t>
            </a:r>
          </a:p>
          <a:p>
            <a:pPr lvl="2"/>
            <a:r>
              <a:rPr lang="en-US" dirty="0" smtClean="0"/>
              <a:t>e.g. 3 / 2 = 1.5</a:t>
            </a:r>
          </a:p>
          <a:p>
            <a:r>
              <a:rPr lang="en-US" dirty="0" smtClean="0"/>
              <a:t>Integer (Binary) Numbers</a:t>
            </a:r>
          </a:p>
          <a:p>
            <a:pPr lvl="1"/>
            <a:r>
              <a:rPr lang="en-US" dirty="0" smtClean="0"/>
              <a:t>Base 2,8,10,16</a:t>
            </a:r>
          </a:p>
          <a:p>
            <a:pPr lvl="1"/>
            <a:r>
              <a:rPr lang="en-US" dirty="0" smtClean="0"/>
              <a:t>e.g. #1010b #FFFh #126o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1908000" cy="11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Angles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70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Modes</a:t>
            </a:r>
          </a:p>
          <a:p>
            <a:pPr lvl="1"/>
            <a:r>
              <a:rPr lang="en-US" dirty="0" smtClean="0"/>
              <a:t>Shown in the status area</a:t>
            </a:r>
          </a:p>
          <a:p>
            <a:pPr lvl="1"/>
            <a:r>
              <a:rPr lang="en-US" dirty="0" smtClean="0"/>
              <a:t>DEG   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 smtClean="0"/>
              <a:t>∡</a:t>
            </a:r>
            <a:r>
              <a:rPr lang="en-US" dirty="0"/>
              <a:t>°</a:t>
            </a:r>
          </a:p>
          <a:p>
            <a:pPr lvl="1"/>
            <a:r>
              <a:rPr lang="en-US" dirty="0" smtClean="0"/>
              <a:t>GRAD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 smtClean="0"/>
              <a:t>∡</a:t>
            </a:r>
            <a:r>
              <a:rPr lang="en-US" dirty="0"/>
              <a:t>g</a:t>
            </a:r>
          </a:p>
          <a:p>
            <a:pPr lvl="1"/>
            <a:r>
              <a:rPr lang="en-US" dirty="0" smtClean="0"/>
              <a:t>RAD   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 smtClean="0"/>
              <a:t>∡</a:t>
            </a:r>
            <a:r>
              <a:rPr lang="en-US" dirty="0"/>
              <a:t>r</a:t>
            </a:r>
            <a:endParaRPr lang="en-US" dirty="0" smtClean="0"/>
          </a:p>
          <a:p>
            <a:pPr lvl="1"/>
            <a:r>
              <a:rPr lang="en-US" dirty="0" smtClean="0"/>
              <a:t>DMS   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dirty="0" smtClean="0"/>
              <a:t>∡</a:t>
            </a:r>
            <a:r>
              <a:rPr lang="en-US" dirty="0"/>
              <a:t>d</a:t>
            </a:r>
            <a:endParaRPr lang="en-US" dirty="0" smtClean="0"/>
          </a:p>
          <a:p>
            <a:r>
              <a:rPr lang="en-US" dirty="0" smtClean="0"/>
              <a:t>Override by tagging</a:t>
            </a:r>
          </a:p>
          <a:p>
            <a:pPr lvl="1"/>
            <a:r>
              <a:rPr lang="en-US" dirty="0" smtClean="0"/>
              <a:t>∡90°</a:t>
            </a:r>
          </a:p>
          <a:p>
            <a:pPr lvl="1"/>
            <a:r>
              <a:rPr lang="en-US" dirty="0" smtClean="0"/>
              <a:t>∡90g</a:t>
            </a:r>
          </a:p>
          <a:p>
            <a:pPr lvl="1"/>
            <a:r>
              <a:rPr lang="en-US" dirty="0" smtClean="0"/>
              <a:t>∡3r</a:t>
            </a:r>
          </a:p>
          <a:p>
            <a:pPr lvl="1"/>
            <a:r>
              <a:rPr lang="en-US" dirty="0" smtClean="0"/>
              <a:t>∡77.2630d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∡50.30d+∡12.20° = ∡62.42d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88000"/>
            <a:ext cx="1871768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>
                <a:solidFill>
                  <a:prstClr val="black"/>
                </a:solidFill>
              </a:rPr>
              <a:t>HP-50G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What is it?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 smtClean="0"/>
              <a:t> 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009068" cy="33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SDCARD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to 4 partitions (0-3) even SDHC </a:t>
            </a:r>
          </a:p>
          <a:p>
            <a:r>
              <a:rPr lang="en-US" dirty="0" smtClean="0"/>
              <a:t>Create/Purge Directories &amp;Files</a:t>
            </a:r>
          </a:p>
          <a:p>
            <a:r>
              <a:rPr lang="en-US" dirty="0" smtClean="0"/>
              <a:t>Interact with Directories &amp; Files</a:t>
            </a:r>
          </a:p>
          <a:p>
            <a:r>
              <a:rPr lang="en-US" dirty="0" smtClean="0"/>
              <a:t>Distinguish lower and capital characters in names</a:t>
            </a:r>
          </a:p>
          <a:p>
            <a:r>
              <a:rPr lang="en-US" dirty="0" smtClean="0"/>
              <a:t>Get DOS like information</a:t>
            </a:r>
          </a:p>
          <a:p>
            <a:r>
              <a:rPr lang="en-US" dirty="0" smtClean="0"/>
              <a:t>SDSTO / SDRCL</a:t>
            </a:r>
          </a:p>
          <a:p>
            <a:pPr lvl="1"/>
            <a:r>
              <a:rPr lang="en-US" dirty="0" smtClean="0"/>
              <a:t>‘VAR’ or “mydir/MyFile” or{HOME ‘mydir’ ‘MyFile’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872208" cy="11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accessed fast</a:t>
            </a:r>
          </a:p>
          <a:p>
            <a:r>
              <a:rPr lang="en-US" dirty="0" smtClean="0"/>
              <a:t>Local </a:t>
            </a:r>
            <a:r>
              <a:rPr lang="en-US" dirty="0"/>
              <a:t>V</a:t>
            </a:r>
            <a:r>
              <a:rPr lang="en-US" dirty="0" smtClean="0"/>
              <a:t>ars lightning fast</a:t>
            </a:r>
          </a:p>
          <a:p>
            <a:r>
              <a:rPr lang="en-US" dirty="0" smtClean="0"/>
              <a:t>LSTO / LRCL</a:t>
            </a:r>
          </a:p>
          <a:p>
            <a:r>
              <a:rPr lang="en-US" dirty="0" smtClean="0"/>
              <a:t>Persistent comments</a:t>
            </a:r>
          </a:p>
          <a:p>
            <a:pPr lvl="1"/>
            <a:r>
              <a:rPr lang="en-US" dirty="0" smtClean="0"/>
              <a:t>@this is a volatile comment@</a:t>
            </a:r>
          </a:p>
          <a:p>
            <a:pPr lvl="1"/>
            <a:r>
              <a:rPr lang="en-US" dirty="0" smtClean="0"/>
              <a:t>@@this is a persistent comment@@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1872207" cy="11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9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Portability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layers - 99% C  1% RPL</a:t>
            </a:r>
          </a:p>
          <a:p>
            <a:r>
              <a:rPr lang="en-US" dirty="0" smtClean="0"/>
              <a:t>newRPL language core</a:t>
            </a:r>
          </a:p>
          <a:p>
            <a:pPr lvl="1"/>
            <a:r>
              <a:rPr lang="en-US" dirty="0" smtClean="0"/>
              <a:t>Hardware independent</a:t>
            </a:r>
          </a:p>
          <a:p>
            <a:pPr lvl="1"/>
            <a:r>
              <a:rPr lang="en-US" dirty="0" smtClean="0"/>
              <a:t>Easily portable</a:t>
            </a:r>
          </a:p>
          <a:p>
            <a:r>
              <a:rPr lang="en-US" dirty="0" smtClean="0"/>
              <a:t>Hardware abstraction layer</a:t>
            </a:r>
          </a:p>
          <a:p>
            <a:pPr lvl="1"/>
            <a:r>
              <a:rPr lang="en-US" dirty="0" smtClean="0"/>
              <a:t>Almost identical for all platforms</a:t>
            </a:r>
          </a:p>
          <a:p>
            <a:pPr lvl="1"/>
            <a:r>
              <a:rPr lang="en-US" dirty="0" smtClean="0"/>
              <a:t>But small adjustments necessary</a:t>
            </a:r>
          </a:p>
          <a:p>
            <a:r>
              <a:rPr lang="en-US" dirty="0" smtClean="0"/>
              <a:t>Hardware interface</a:t>
            </a:r>
          </a:p>
          <a:p>
            <a:pPr lvl="1"/>
            <a:r>
              <a:rPr lang="en-US" dirty="0" smtClean="0"/>
              <a:t>Completely hardware dependent</a:t>
            </a:r>
          </a:p>
          <a:p>
            <a:pPr lvl="1"/>
            <a:r>
              <a:rPr lang="en-US" dirty="0" smtClean="0"/>
              <a:t>Hardware boot code, drivers</a:t>
            </a:r>
          </a:p>
        </p:txBody>
      </p:sp>
      <p:sp>
        <p:nvSpPr>
          <p:cNvPr id="6" name="Rechteck 5"/>
          <p:cNvSpPr/>
          <p:nvPr/>
        </p:nvSpPr>
        <p:spPr>
          <a:xfrm>
            <a:off x="611560" y="1412776"/>
            <a:ext cx="18722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newRPL 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/>
              <a:t>Portability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7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NewRPL is ALPHA Software</a:t>
            </a:r>
          </a:p>
          <a:p>
            <a:r>
              <a:rPr lang="en-US" dirty="0" smtClean="0"/>
              <a:t>A usable calculator</a:t>
            </a:r>
          </a:p>
          <a:p>
            <a:r>
              <a:rPr lang="en-US" dirty="0" smtClean="0"/>
              <a:t>A Joy to explore</a:t>
            </a:r>
          </a:p>
          <a:p>
            <a:r>
              <a:rPr lang="en-US" dirty="0" smtClean="0"/>
              <a:t>Menus available?</a:t>
            </a:r>
          </a:p>
          <a:p>
            <a:pPr lvl="1"/>
            <a:r>
              <a:rPr lang="en-US" dirty="0" smtClean="0"/>
              <a:t>Only units and</a:t>
            </a:r>
          </a:p>
          <a:p>
            <a:pPr lvl="1"/>
            <a:r>
              <a:rPr lang="en-US" dirty="0" smtClean="0"/>
              <a:t>TMENU</a:t>
            </a:r>
          </a:p>
          <a:p>
            <a:r>
              <a:rPr lang="en-US" dirty="0" smtClean="0"/>
              <a:t>&gt;200 Functions implemented</a:t>
            </a:r>
          </a:p>
          <a:p>
            <a:r>
              <a:rPr lang="en-US" dirty="0" smtClean="0"/>
              <a:t>Continuously growing</a:t>
            </a:r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11560" y="148478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newRPL – CL50NR </a:t>
            </a:r>
            <a:br>
              <a:rPr lang="en-US" dirty="0"/>
            </a:br>
            <a:r>
              <a:rPr lang="en-US" dirty="0"/>
              <a:t>Status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ewRPL </a:t>
            </a:r>
            <a:r>
              <a:rPr lang="en-US" dirty="0">
                <a:solidFill>
                  <a:prstClr val="black"/>
                </a:solidFill>
              </a:rPr>
              <a:t>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way ahead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Claudio will continue (Some help?)</a:t>
            </a:r>
          </a:p>
          <a:p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Rush out, get a HP 50G for newRPL</a:t>
            </a:r>
          </a:p>
          <a:p>
            <a:pPr lvl="1"/>
            <a:r>
              <a:rPr lang="en-US" dirty="0" smtClean="0"/>
              <a:t>Or flash the one you have. It is reversible, don’t worry.</a:t>
            </a:r>
          </a:p>
          <a:p>
            <a:r>
              <a:rPr lang="en-US" dirty="0" smtClean="0"/>
              <a:t>HP</a:t>
            </a:r>
          </a:p>
          <a:p>
            <a:pPr lvl="1"/>
            <a:r>
              <a:rPr lang="en-US" dirty="0" smtClean="0"/>
              <a:t>Consider to adopt newRPL for PRIME</a:t>
            </a:r>
          </a:p>
          <a:p>
            <a:r>
              <a:rPr lang="en-US" dirty="0" smtClean="0"/>
              <a:t>SwissMicros</a:t>
            </a:r>
          </a:p>
          <a:p>
            <a:pPr lvl="1"/>
            <a:r>
              <a:rPr lang="en-US" dirty="0" smtClean="0"/>
              <a:t>Evaluate platform  for newRPL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611560" y="1196752"/>
            <a:ext cx="18722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newRPL 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/>
              <a:t>The way ahead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5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dirty="0" smtClean="0">
                <a:solidFill>
                  <a:prstClr val="black"/>
                </a:solidFill>
              </a:rPr>
              <a:t>ewRPL </a:t>
            </a:r>
            <a:r>
              <a:rPr lang="en-US" sz="4000" dirty="0">
                <a:solidFill>
                  <a:prstClr val="black"/>
                </a:solidFill>
              </a:rPr>
              <a:t>– CL50NR 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over the horizon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 </a:t>
            </a:r>
            <a:endParaRPr lang="en-US" noProof="0" dirty="0" smtClean="0"/>
          </a:p>
        </p:txBody>
      </p:sp>
      <p:sp>
        <p:nvSpPr>
          <p:cNvPr id="5" name="Rechteck 4"/>
          <p:cNvSpPr/>
          <p:nvPr/>
        </p:nvSpPr>
        <p:spPr>
          <a:xfrm>
            <a:off x="612000" y="1188000"/>
            <a:ext cx="1872000" cy="118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newRPL – CL50NR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/>
              <a:t>over the horizon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184576" cy="337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75856" y="5286155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Released by US-Navy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4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>
                <a:solidFill>
                  <a:prstClr val="black"/>
                </a:solidFill>
              </a:rPr>
              <a:t>HP-50G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What is it?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 </a:t>
            </a:r>
            <a:endParaRPr lang="en-US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184576" cy="337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75856" y="5286155"/>
            <a:ext cx="21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Released by US-Navy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9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>
                <a:solidFill>
                  <a:prstClr val="black"/>
                </a:solidFill>
              </a:rPr>
              <a:t>HP-50G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What </a:t>
            </a:r>
            <a:r>
              <a:rPr lang="en-US" sz="2800" dirty="0" smtClean="0">
                <a:solidFill>
                  <a:prstClr val="black"/>
                </a:solidFill>
              </a:rPr>
              <a:t>is</a:t>
            </a:r>
            <a:r>
              <a:rPr lang="en-US" sz="2800" noProof="0" dirty="0" smtClean="0">
                <a:solidFill>
                  <a:prstClr val="black"/>
                </a:solidFill>
              </a:rPr>
              <a:t> it?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 smtClean="0"/>
              <a:t> </a:t>
            </a:r>
            <a:endParaRPr lang="en-US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065745" cy="3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347864" y="4818116"/>
            <a:ext cx="396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photographed by Hans-Juergen </a:t>
            </a:r>
            <a:r>
              <a:rPr lang="en-US" dirty="0" smtClean="0">
                <a:solidFill>
                  <a:schemeClr val="bg1"/>
                </a:solidFill>
              </a:rPr>
              <a:t>Hamann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Wiki-Commons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3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n</a:t>
            </a:r>
            <a:r>
              <a:rPr lang="en-US" sz="4400" noProof="0" dirty="0" smtClean="0">
                <a:solidFill>
                  <a:prstClr val="black"/>
                </a:solidFill>
              </a:rPr>
              <a:t>ewRPL</a:t>
            </a:r>
            <a:r>
              <a:rPr lang="en-US" sz="2400" noProof="0" dirty="0" smtClean="0">
                <a:solidFill>
                  <a:prstClr val="black"/>
                </a:solidFill>
              </a:rPr>
              <a:t/>
            </a:r>
            <a:br>
              <a:rPr lang="en-US" sz="2400" noProof="0" dirty="0" smtClean="0">
                <a:solidFill>
                  <a:prstClr val="black"/>
                </a:solidFill>
              </a:rPr>
            </a:br>
            <a:r>
              <a:rPr lang="en-US" sz="3100" noProof="0" dirty="0" smtClean="0">
                <a:solidFill>
                  <a:prstClr val="black"/>
                </a:solidFill>
              </a:rPr>
              <a:t>A new twist on RPL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65103"/>
          </a:xfrm>
        </p:spPr>
        <p:txBody>
          <a:bodyPr>
            <a:normAutofit/>
          </a:bodyPr>
          <a:lstStyle/>
          <a:p>
            <a:r>
              <a:rPr lang="en-US" sz="2800" noProof="0" dirty="0" smtClean="0"/>
              <a:t>Author: Claudio L. (HPGCC3 Project) </a:t>
            </a:r>
          </a:p>
          <a:p>
            <a:r>
              <a:rPr lang="en-US" sz="2800" noProof="0" dirty="0" smtClean="0"/>
              <a:t>Rewrite RPL for the HP50G from scratch </a:t>
            </a:r>
            <a:r>
              <a:rPr lang="en-US" sz="2800" noProof="0" dirty="0" smtClean="0">
                <a:sym typeface="Wingdings" panose="05000000000000000000" pitchFamily="2" charset="2"/>
              </a:rPr>
              <a:t> CL50NR</a:t>
            </a:r>
            <a:endParaRPr lang="en-US" sz="2800" noProof="0" dirty="0" smtClean="0"/>
          </a:p>
          <a:p>
            <a:r>
              <a:rPr lang="en-US" sz="2800" noProof="0" dirty="0" smtClean="0"/>
              <a:t>Native ARM-code instead of emulating the Saturn</a:t>
            </a:r>
          </a:p>
          <a:p>
            <a:r>
              <a:rPr lang="en-US" sz="2800" noProof="0" dirty="0" smtClean="0"/>
              <a:t>Compatibility to </a:t>
            </a:r>
            <a:r>
              <a:rPr lang="en-US" dirty="0" smtClean="0"/>
              <a:t>legacy</a:t>
            </a:r>
            <a:r>
              <a:rPr lang="en-US" sz="2800" noProof="0" dirty="0" smtClean="0"/>
              <a:t> user RPL</a:t>
            </a:r>
          </a:p>
          <a:p>
            <a:r>
              <a:rPr lang="en-US" sz="2800" noProof="0" dirty="0" smtClean="0"/>
              <a:t>Improve performance and usability</a:t>
            </a:r>
          </a:p>
          <a:p>
            <a:endParaRPr lang="en-US" sz="2800" noProof="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NewRPL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860032" y="20608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hpgcc3.org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612000" y="1188000"/>
            <a:ext cx="1872000" cy="118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7" y="476672"/>
            <a:ext cx="30094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2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n</a:t>
            </a:r>
            <a:r>
              <a:rPr lang="en-US" sz="44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400" noProof="0" dirty="0" smtClean="0">
                <a:solidFill>
                  <a:prstClr val="black"/>
                </a:solidFill>
              </a:rPr>
              <a:t/>
            </a:r>
            <a:br>
              <a:rPr lang="en-US" sz="2400" noProof="0" dirty="0" smtClean="0">
                <a:solidFill>
                  <a:prstClr val="black"/>
                </a:solidFill>
              </a:rPr>
            </a:br>
            <a:r>
              <a:rPr lang="en-US" sz="3100" noProof="0" dirty="0" smtClean="0">
                <a:solidFill>
                  <a:prstClr val="black"/>
                </a:solidFill>
              </a:rPr>
              <a:t>A new twist on RPL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noProof="0" dirty="0" smtClean="0"/>
              <a:t>Intended improvements</a:t>
            </a:r>
          </a:p>
          <a:p>
            <a:pPr lvl="1"/>
            <a:r>
              <a:rPr lang="en-US" sz="2800" noProof="0" dirty="0" smtClean="0"/>
              <a:t>Speed increase</a:t>
            </a:r>
          </a:p>
          <a:p>
            <a:pPr lvl="1"/>
            <a:r>
              <a:rPr lang="en-US" sz="2800" noProof="0" dirty="0" smtClean="0"/>
              <a:t>Adjusted user interface</a:t>
            </a:r>
          </a:p>
          <a:p>
            <a:pPr lvl="1"/>
            <a:r>
              <a:rPr lang="en-US" sz="2800" noProof="0" dirty="0" smtClean="0"/>
              <a:t>More versatile numbers</a:t>
            </a:r>
          </a:p>
          <a:p>
            <a:pPr lvl="1"/>
            <a:r>
              <a:rPr lang="en-US" sz="2800" noProof="0" dirty="0" smtClean="0"/>
              <a:t>New functionalities</a:t>
            </a:r>
          </a:p>
          <a:p>
            <a:pPr lvl="1"/>
            <a:r>
              <a:rPr lang="en-US" sz="2800" noProof="0" dirty="0" smtClean="0"/>
              <a:t>Portability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NewRPL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6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Speed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Simple arithmetic</a:t>
            </a:r>
          </a:p>
          <a:p>
            <a:pPr lvl="1"/>
            <a:r>
              <a:rPr lang="en-US" noProof="0" dirty="0" smtClean="0"/>
              <a:t>„+“ „-“ „</a:t>
            </a:r>
            <a:r>
              <a:rPr lang="en-US" dirty="0"/>
              <a:t>× </a:t>
            </a:r>
            <a:r>
              <a:rPr lang="en-US" noProof="0" dirty="0" smtClean="0"/>
              <a:t>“ „</a:t>
            </a:r>
            <a:r>
              <a:rPr lang="en-US" dirty="0"/>
              <a:t> ÷</a:t>
            </a:r>
            <a:r>
              <a:rPr lang="en-US" noProof="0" dirty="0" smtClean="0"/>
              <a:t>“ only</a:t>
            </a:r>
          </a:p>
          <a:p>
            <a:pPr lvl="1"/>
            <a:r>
              <a:rPr lang="en-US" noProof="0" dirty="0" smtClean="0">
                <a:solidFill>
                  <a:srgbClr val="92D050"/>
                </a:solidFill>
              </a:rPr>
              <a:t>3.14159265359</a:t>
            </a:r>
            <a:br>
              <a:rPr lang="en-US" noProof="0" dirty="0" smtClean="0">
                <a:solidFill>
                  <a:srgbClr val="92D050"/>
                </a:solidFill>
              </a:rPr>
            </a:br>
            <a:r>
              <a:rPr lang="en-US" noProof="0" dirty="0" smtClean="0">
                <a:solidFill>
                  <a:srgbClr val="92D050"/>
                </a:solidFill>
              </a:rPr>
              <a:t>&lt;&lt; TICKS SWAP 1 10000 START 7. / 6. * .1234 – 58. + NEXT TICKS ROT – 1000000 / &gt;&gt;</a:t>
            </a:r>
          </a:p>
          <a:p>
            <a:pPr lvl="1"/>
            <a:r>
              <a:rPr lang="en-US" noProof="0" dirty="0" smtClean="0"/>
              <a:t>TICKS handled differently</a:t>
            </a:r>
          </a:p>
          <a:p>
            <a:pPr lvl="1"/>
            <a:r>
              <a:rPr lang="en-US" noProof="0" dirty="0" smtClean="0"/>
              <a:t>HP50G~79.6s CL50NR~1.3S </a:t>
            </a:r>
            <a:r>
              <a:rPr lang="en-US" noProof="0" dirty="0" smtClean="0">
                <a:sym typeface="Wingdings" panose="05000000000000000000" pitchFamily="2" charset="2"/>
              </a:rPr>
              <a:t>~</a:t>
            </a:r>
            <a:r>
              <a:rPr lang="en-US" noProof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60x</a:t>
            </a:r>
            <a:endParaRPr lang="en-US" noProof="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6" y="1263909"/>
            <a:ext cx="1925549" cy="115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7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n</a:t>
            </a:r>
            <a:r>
              <a:rPr lang="en-US" sz="4400" noProof="0" dirty="0" smtClean="0">
                <a:solidFill>
                  <a:schemeClr val="bg1"/>
                </a:solidFill>
              </a:rPr>
              <a:t>ewRPL – CL50NR</a:t>
            </a:r>
            <a:r>
              <a:rPr lang="en-US" sz="2400" noProof="0" dirty="0" smtClean="0">
                <a:solidFill>
                  <a:schemeClr val="bg1"/>
                </a:solidFill>
              </a:rPr>
              <a:t/>
            </a:r>
            <a:br>
              <a:rPr lang="en-US" sz="2400" noProof="0" dirty="0" smtClean="0">
                <a:solidFill>
                  <a:schemeClr val="bg1"/>
                </a:solidFill>
              </a:rPr>
            </a:br>
            <a:r>
              <a:rPr lang="en-US" sz="3100" noProof="0" dirty="0" smtClean="0">
                <a:solidFill>
                  <a:schemeClr val="bg1"/>
                </a:solidFill>
              </a:rPr>
              <a:t>Speed</a:t>
            </a:r>
            <a:endParaRPr lang="en-US" sz="3100" noProof="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8-Queens </a:t>
            </a:r>
            <a:br>
              <a:rPr lang="en-US" noProof="0" dirty="0" smtClean="0"/>
            </a:br>
            <a:endParaRPr lang="en-US" noProof="0" dirty="0" smtClean="0"/>
          </a:p>
          <a:p>
            <a:pPr lvl="1"/>
            <a:endParaRPr lang="en-US" sz="2200" noProof="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noProof="0" dirty="0" smtClean="0"/>
          </a:p>
          <a:p>
            <a:pPr lvl="1"/>
            <a:endParaRPr lang="en-US" sz="2200" dirty="0"/>
          </a:p>
          <a:p>
            <a:pPr lvl="1"/>
            <a:endParaRPr lang="en-US" sz="2200" noProof="0" dirty="0" smtClean="0"/>
          </a:p>
          <a:p>
            <a:pPr lvl="1"/>
            <a:endParaRPr lang="en-US" sz="2200" dirty="0"/>
          </a:p>
          <a:p>
            <a:pPr lvl="1"/>
            <a:endParaRPr lang="en-US" sz="2200" noProof="0" dirty="0" smtClean="0"/>
          </a:p>
          <a:p>
            <a:pPr lvl="1"/>
            <a:r>
              <a:rPr lang="en-US" sz="2200" dirty="0"/>
              <a:t>U</a:t>
            </a:r>
            <a:r>
              <a:rPr lang="en-US" sz="2200" noProof="0" dirty="0" smtClean="0"/>
              <a:t>serRPL = 22.6 seconds. </a:t>
            </a:r>
          </a:p>
          <a:p>
            <a:pPr lvl="1"/>
            <a:r>
              <a:rPr lang="en-US" sz="2200" noProof="0" dirty="0" smtClean="0"/>
              <a:t>newRPL = 106 ms </a:t>
            </a:r>
            <a:r>
              <a:rPr lang="en-US" sz="2200" noProof="0" dirty="0" smtClean="0">
                <a:sym typeface="Wingdings" panose="05000000000000000000" pitchFamily="2" charset="2"/>
              </a:rPr>
              <a:t></a:t>
            </a:r>
            <a:r>
              <a:rPr lang="en-US" sz="2200" noProof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~210x</a:t>
            </a:r>
            <a:endParaRPr lang="en-US" sz="2200" noProof="0" dirty="0" smtClean="0">
              <a:solidFill>
                <a:srgbClr val="C00000"/>
              </a:solidFill>
            </a:endParaRPr>
          </a:p>
          <a:p>
            <a:pPr lvl="1"/>
            <a:endParaRPr lang="en-US" sz="2200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59492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http://www.hpmuseum.org/cgi-sys/cgiwrap/hpmuseum/articles.cgi?read=700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28292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n</a:t>
            </a:r>
            <a:r>
              <a:rPr lang="en-US" sz="4000" noProof="0" dirty="0" smtClean="0">
                <a:solidFill>
                  <a:prstClr val="black"/>
                </a:solidFill>
              </a:rPr>
              <a:t>ewRPL – CL50NR</a:t>
            </a:r>
            <a:r>
              <a:rPr lang="en-US" sz="2200" noProof="0" dirty="0" smtClean="0">
                <a:solidFill>
                  <a:prstClr val="black"/>
                </a:solidFill>
              </a:rPr>
              <a:t/>
            </a:r>
            <a:br>
              <a:rPr lang="en-US" sz="2200" noProof="0" dirty="0" smtClean="0">
                <a:solidFill>
                  <a:prstClr val="black"/>
                </a:solidFill>
              </a:rPr>
            </a:br>
            <a:r>
              <a:rPr lang="en-US" sz="2800" noProof="0" dirty="0" smtClean="0">
                <a:solidFill>
                  <a:prstClr val="black"/>
                </a:solidFill>
              </a:rPr>
              <a:t>Speed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760640" cy="4525963"/>
          </a:xfrm>
        </p:spPr>
        <p:txBody>
          <a:bodyPr>
            <a:normAutofit/>
          </a:bodyPr>
          <a:lstStyle/>
          <a:p>
            <a:r>
              <a:rPr lang="en-US" sz="2700" noProof="0" dirty="0" smtClean="0"/>
              <a:t>Scientific functions</a:t>
            </a:r>
          </a:p>
          <a:p>
            <a:pPr lvl="1"/>
            <a:r>
              <a:rPr lang="en-US" sz="2300" noProof="0" dirty="0" smtClean="0"/>
              <a:t>CL50NR set to 16 digits precision</a:t>
            </a:r>
          </a:p>
          <a:p>
            <a:pPr lvl="1"/>
            <a:r>
              <a:rPr lang="en-US" sz="2300" noProof="0" dirty="0" smtClean="0">
                <a:solidFill>
                  <a:srgbClr val="92D050"/>
                </a:solidFill>
              </a:rPr>
              <a:t>9 &lt;&lt; TICKS SWAP 1 1000 START SIN COS TAN ATAN ACOS ASIN LN EXP LOG ALOG NEXT TICKS ROT 1000000 /  SWAP  &gt;&gt; 9 -</a:t>
            </a:r>
          </a:p>
          <a:p>
            <a:pPr lvl="1"/>
            <a:r>
              <a:rPr lang="en-US" sz="2300" noProof="0" dirty="0" smtClean="0"/>
              <a:t>HP50G~79.33s   CL50NR~17.13s</a:t>
            </a:r>
          </a:p>
          <a:p>
            <a:pPr lvl="1"/>
            <a:r>
              <a:rPr lang="en-US" sz="2300" noProof="0" dirty="0" smtClean="0"/>
              <a:t>HP50G ~1.357E-6 off</a:t>
            </a:r>
          </a:p>
          <a:p>
            <a:pPr lvl="1"/>
            <a:r>
              <a:rPr lang="en-US" sz="2300" noProof="0" dirty="0" smtClean="0"/>
              <a:t>CL50NR ~2.93E-11 off</a:t>
            </a:r>
          </a:p>
          <a:p>
            <a:pPr lvl="1"/>
            <a:r>
              <a:rPr lang="en-US" sz="2300" noProof="0" dirty="0" smtClean="0"/>
              <a:t>Speed factor ~</a:t>
            </a:r>
            <a:r>
              <a:rPr lang="en-US" sz="2300" noProof="0" dirty="0" smtClean="0">
                <a:solidFill>
                  <a:srgbClr val="C00000"/>
                </a:solidFill>
              </a:rPr>
              <a:t>4.6x</a:t>
            </a:r>
          </a:p>
          <a:p>
            <a:pPr marL="457200" lvl="1" indent="0">
              <a:buNone/>
            </a:pPr>
            <a:endParaRPr lang="en-US" sz="2300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6" y="1196753"/>
            <a:ext cx="1871762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CA68-3139-450D-8772-991E80659310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3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Bildschirmpräsentation (4:3)</PresentationFormat>
  <Paragraphs>254</Paragraphs>
  <Slides>25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newRPL</vt:lpstr>
      <vt:lpstr>HP-50G What is it?</vt:lpstr>
      <vt:lpstr>HP-50G What is it?</vt:lpstr>
      <vt:lpstr>HP-50G What is it?</vt:lpstr>
      <vt:lpstr>newRPL A new twist on RPL</vt:lpstr>
      <vt:lpstr>newRPL – CL50NR A new twist on RPL</vt:lpstr>
      <vt:lpstr>newRPL – CL50NR Speed</vt:lpstr>
      <vt:lpstr>newRPL – CL50NR Speed</vt:lpstr>
      <vt:lpstr>newRPL – CL50NR Speed</vt:lpstr>
      <vt:lpstr>newRPL – CL50NR Speed</vt:lpstr>
      <vt:lpstr>newRPL – CL50NR User interface</vt:lpstr>
      <vt:lpstr>newRPL – CL50NR User interface</vt:lpstr>
      <vt:lpstr>newRPL – CL50NR User interface</vt:lpstr>
      <vt:lpstr>newRPL – CL50NR User interface</vt:lpstr>
      <vt:lpstr>newRPL – CL50NR User interface</vt:lpstr>
      <vt:lpstr>newRPL – CL50NR User interface</vt:lpstr>
      <vt:lpstr>newRPL – CL50NR User interface</vt:lpstr>
      <vt:lpstr>newRPL – CL50NR Numbers</vt:lpstr>
      <vt:lpstr>newRPL – CL50NR Angles</vt:lpstr>
      <vt:lpstr>newRPL – CL50NR  SDCARD</vt:lpstr>
      <vt:lpstr>newRPL – CL50NR  Programming</vt:lpstr>
      <vt:lpstr>newRPL – CL50NR  Portability</vt:lpstr>
      <vt:lpstr>newRPL – CL50NR  Status</vt:lpstr>
      <vt:lpstr>newRPL – CL50NR  The way ahead</vt:lpstr>
      <vt:lpstr>newRPL – CL50NR  over the horizon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NewRPL - A new twist on RPL</dc:title>
  <dc:creator>Papa</dc:creator>
  <cp:lastModifiedBy>Papa</cp:lastModifiedBy>
  <cp:revision>176</cp:revision>
  <cp:lastPrinted>2016-08-29T20:24:22Z</cp:lastPrinted>
  <dcterms:created xsi:type="dcterms:W3CDTF">2016-05-24T20:37:35Z</dcterms:created>
  <dcterms:modified xsi:type="dcterms:W3CDTF">2016-08-31T20:56:04Z</dcterms:modified>
</cp:coreProperties>
</file>